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7" autoAdjust="0"/>
    <p:restoredTop sz="95406" autoAdjust="0"/>
  </p:normalViewPr>
  <p:slideViewPr>
    <p:cSldViewPr snapToObjects="1"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A289E-80CC-6849-B45F-0FF2BEC90414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D564-3C85-C34E-A47F-420BB5FD4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0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1D564-3C85-C34E-A47F-420BB5FD43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DEC1-1294-C343-BBD2-7343F777A182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F39F-94D0-CB46-895E-BEF73E403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opia.org/blog/12-days-of-christmas-sites-keith-ferrell" TargetMode="External"/><Relationship Id="rId2" Type="http://schemas.openxmlformats.org/officeDocument/2006/relationships/hyperlink" Target="http://www.short-story-time.com/listen-to-stories-onlin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lassroomcreative.com/2012/12/christmas-writing-activities-for-ki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92"/>
            <a:ext cx="7772400" cy="61548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Christmas Unit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Literature Focus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 312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81700"/>
            <a:ext cx="6400800" cy="17526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Mikaela</a:t>
            </a:r>
            <a:r>
              <a:rPr lang="en-US" dirty="0" smtClean="0"/>
              <a:t> Long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603" y="1600200"/>
            <a:ext cx="494175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Students weigh different packages</a:t>
            </a:r>
          </a:p>
          <a:p>
            <a:r>
              <a:rPr lang="en-US" dirty="0" smtClean="0"/>
              <a:t>Students estimate how much longer different packages are compared to another</a:t>
            </a:r>
          </a:p>
          <a:p>
            <a:pPr lvl="1"/>
            <a:r>
              <a:rPr lang="en-US" dirty="0" smtClean="0"/>
              <a:t>2.MD.4 &amp; 2.MD.3 estimate length using units of inches, feet, meters, measure to determine how much longer one object is to another</a:t>
            </a:r>
          </a:p>
          <a:p>
            <a:r>
              <a:rPr lang="en-US" dirty="0" smtClean="0"/>
              <a:t>Students observe different presents by there shape and say which shape it is</a:t>
            </a:r>
          </a:p>
          <a:p>
            <a:pPr lvl="1"/>
            <a:r>
              <a:rPr lang="en-US" dirty="0" smtClean="0"/>
              <a:t>1.G.1 Distinguish between defining attributes</a:t>
            </a:r>
          </a:p>
          <a:p>
            <a:r>
              <a:rPr lang="en-US" dirty="0" smtClean="0"/>
              <a:t>Give students a large sheet of paper and have them draw Santa’s sleigh incorporating shapes and measure their sleigh </a:t>
            </a:r>
          </a:p>
          <a:p>
            <a:pPr lvl="1"/>
            <a:r>
              <a:rPr lang="en-US" dirty="0" smtClean="0"/>
              <a:t>2.MD.1 Measure the length of an object by selecting appropriate tools</a:t>
            </a:r>
          </a:p>
          <a:p>
            <a:r>
              <a:rPr lang="en-US" dirty="0" smtClean="0"/>
              <a:t>Write times that Santa has come to different houses</a:t>
            </a:r>
          </a:p>
          <a:p>
            <a:pPr lvl="1"/>
            <a:r>
              <a:rPr lang="en-US" dirty="0" smtClean="0"/>
              <a:t>2.MD.7: Tell and write time from analog and digital clocks to the nearest five minutes using am and pm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Studies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Students compare Christmas traditions</a:t>
            </a:r>
          </a:p>
          <a:p>
            <a:pPr lvl="1"/>
            <a:r>
              <a:rPr lang="en-US" dirty="0" smtClean="0"/>
              <a:t>2.2.1 Compare individual family histories</a:t>
            </a:r>
          </a:p>
          <a:p>
            <a:r>
              <a:rPr lang="en-US" dirty="0" smtClean="0"/>
              <a:t>Students create a map of the city they live and where Santa would go</a:t>
            </a:r>
          </a:p>
          <a:p>
            <a:pPr lvl="1"/>
            <a:r>
              <a:rPr lang="en-US" dirty="0" smtClean="0"/>
              <a:t>3.1.2: Create a mental map that demonstrates understanding of relative location, etc.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Students learn about different countries and how they celebrate Christmas while finding them on the map/globe</a:t>
            </a:r>
          </a:p>
          <a:p>
            <a:pPr lvl="1"/>
            <a:r>
              <a:rPr lang="en-US" dirty="0" smtClean="0"/>
              <a:t>2.5.1 Identify NA, SA, US, Mexico, Canada</a:t>
            </a:r>
          </a:p>
          <a:p>
            <a:pPr lvl="1"/>
            <a:r>
              <a:rPr lang="en-US" dirty="0" smtClean="0"/>
              <a:t>2.6.2 Basic elements that make up a culture</a:t>
            </a:r>
          </a:p>
          <a:p>
            <a:pPr lvl="1"/>
            <a:r>
              <a:rPr lang="en-US" dirty="0" smtClean="0"/>
              <a:t>2.6.3 Identify ways traditions are passed between generations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a Venn Diagram of the different cultures’ ways they celebrate Christmas</a:t>
            </a:r>
          </a:p>
          <a:p>
            <a:pPr lvl="1"/>
            <a:r>
              <a:rPr lang="en-US" dirty="0" smtClean="0"/>
              <a:t>3.6.2 Identify examples of how different groups, are similar and different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Talk about which homes Santa comes to and what behavior is appropriate all the time, especially during the holidays and Christmas</a:t>
            </a:r>
          </a:p>
          <a:p>
            <a:pPr lvl="1"/>
            <a:r>
              <a:rPr lang="en-US" dirty="0" smtClean="0"/>
              <a:t>K.4.3 Identify examples of good citizenship</a:t>
            </a:r>
          </a:p>
          <a:p>
            <a:pPr lvl="1"/>
            <a:r>
              <a:rPr lang="en-US" dirty="0" smtClean="0"/>
              <a:t>1.4.1 Apply good citizenship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Art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Sing Christmas music while playing bells</a:t>
            </a:r>
          </a:p>
          <a:p>
            <a:pPr lvl="1"/>
            <a:r>
              <a:rPr lang="en-US" dirty="0" smtClean="0"/>
              <a:t>4.1.5: Sing in groups</a:t>
            </a:r>
          </a:p>
          <a:p>
            <a:pPr lvl="1"/>
            <a:r>
              <a:rPr lang="en-US" dirty="0" smtClean="0"/>
              <a:t>4.2.3: Perform in groups</a:t>
            </a:r>
          </a:p>
          <a:p>
            <a:r>
              <a:rPr lang="en-US" dirty="0" smtClean="0"/>
              <a:t>Listen to Christmas music</a:t>
            </a:r>
          </a:p>
          <a:p>
            <a:pPr lvl="1"/>
            <a:r>
              <a:rPr lang="en-US" dirty="0" smtClean="0"/>
              <a:t>4.6.1: Know simple music forms when presented aurally </a:t>
            </a:r>
          </a:p>
          <a:p>
            <a:r>
              <a:rPr lang="en-US" dirty="0" smtClean="0"/>
              <a:t>Students will create snowflake art to hang around the room</a:t>
            </a:r>
          </a:p>
          <a:p>
            <a:r>
              <a:rPr lang="en-US" dirty="0" smtClean="0"/>
              <a:t>Students will create gingerbread houses</a:t>
            </a:r>
          </a:p>
          <a:p>
            <a:r>
              <a:rPr lang="en-US" dirty="0" smtClean="0"/>
              <a:t>Students will create reindeer art</a:t>
            </a:r>
          </a:p>
          <a:p>
            <a:r>
              <a:rPr lang="en-US" dirty="0" smtClean="0"/>
              <a:t>Students will create wood snowman ornaments to hang on the classroom tree</a:t>
            </a:r>
          </a:p>
          <a:p>
            <a:r>
              <a:rPr lang="en-US" dirty="0" smtClean="0"/>
              <a:t>Students will create patterned Christmas trees</a:t>
            </a:r>
          </a:p>
          <a:p>
            <a:pPr lvl="1"/>
            <a:r>
              <a:rPr lang="en-US" dirty="0" smtClean="0"/>
              <a:t>4.1.6: use materials and tools in safe manner</a:t>
            </a:r>
          </a:p>
          <a:p>
            <a:pPr lvl="1"/>
            <a:r>
              <a:rPr lang="en-US" dirty="0" smtClean="0"/>
              <a:t>4.1.5 different visual art materials cause different responses</a:t>
            </a:r>
          </a:p>
          <a:p>
            <a:pPr lvl="1"/>
            <a:r>
              <a:rPr lang="en-US" dirty="0" smtClean="0"/>
              <a:t>4.2.1 know differences among visual art structures and functions</a:t>
            </a:r>
          </a:p>
          <a:p>
            <a:pPr lvl="1"/>
            <a:r>
              <a:rPr lang="en-US" dirty="0" smtClean="0"/>
              <a:t>4.3.1 Understand how variety of subjects, themes, etc. are incorporated in art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Education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Students will be the reindeer warming up for take off of Santa’s Sleigh</a:t>
            </a:r>
          </a:p>
          <a:p>
            <a:pPr lvl="1"/>
            <a:r>
              <a:rPr lang="en-US" dirty="0" smtClean="0"/>
              <a:t>S1.E1: Hopping, galloping, running, sliding, skipping and leaping</a:t>
            </a:r>
          </a:p>
          <a:p>
            <a:r>
              <a:rPr lang="en-US" dirty="0" smtClean="0"/>
              <a:t>Students will be apart of a snowball dance</a:t>
            </a:r>
          </a:p>
          <a:p>
            <a:pPr lvl="1"/>
            <a:r>
              <a:rPr lang="en-US" dirty="0" smtClean="0"/>
              <a:t>S1.E5: Rhythmic activities/dance</a:t>
            </a:r>
          </a:p>
          <a:p>
            <a:r>
              <a:rPr lang="en-US" dirty="0" smtClean="0"/>
              <a:t>Students take part in a “snowball” fight but with dodge balls</a:t>
            </a:r>
          </a:p>
          <a:p>
            <a:pPr lvl="1"/>
            <a:r>
              <a:rPr lang="en-US" dirty="0" smtClean="0"/>
              <a:t>S1.E15, S1.E16: passing with hands, catching</a:t>
            </a:r>
          </a:p>
          <a:p>
            <a:r>
              <a:rPr lang="en-US" dirty="0" smtClean="0"/>
              <a:t>Students learn what’s healthy and unhealthy of Christmas cooking and baking</a:t>
            </a:r>
          </a:p>
          <a:p>
            <a:pPr lvl="1"/>
            <a:r>
              <a:rPr lang="en-US" dirty="0" smtClean="0"/>
              <a:t>S3.E6: Assessment &amp; program planning: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Listen To Christmas Reading</a:t>
            </a:r>
          </a:p>
          <a:p>
            <a:pPr lvl="1"/>
            <a:r>
              <a:rPr lang="en-US" dirty="0" smtClean="0">
                <a:hlinkClick r:id="rId2"/>
              </a:rPr>
              <a:t>http://www.short-story-time.com/listen-to-stories-online.html</a:t>
            </a:r>
            <a:endParaRPr lang="en-US" dirty="0" smtClean="0"/>
          </a:p>
          <a:p>
            <a:r>
              <a:rPr lang="en-US" dirty="0" smtClean="0"/>
              <a:t>Use Word and PowerPoint programming to type narrative story and use Christmas/Holiday word art</a:t>
            </a:r>
          </a:p>
          <a:p>
            <a:pPr lvl="1"/>
            <a:r>
              <a:rPr lang="en-US" dirty="0" smtClean="0"/>
              <a:t>W.6: use technology to produce and publish writing (keyboarding skills)</a:t>
            </a:r>
          </a:p>
          <a:p>
            <a:r>
              <a:rPr lang="en-US" dirty="0" err="1" smtClean="0"/>
              <a:t>Kahoot</a:t>
            </a:r>
            <a:r>
              <a:rPr lang="en-US" dirty="0" smtClean="0"/>
              <a:t> quiz/game show for review of Science/Social Studies and Math information</a:t>
            </a:r>
          </a:p>
          <a:p>
            <a:r>
              <a:rPr lang="en-US" dirty="0" smtClean="0"/>
              <a:t>Educational computer activities</a:t>
            </a:r>
          </a:p>
          <a:p>
            <a:pPr lvl="1"/>
            <a:r>
              <a:rPr lang="en-US" dirty="0" smtClean="0">
                <a:hlinkClick r:id="rId3"/>
              </a:rPr>
              <a:t>http://www.edutopia.org/blog/12-days-of-christmas-sites-keith-ferrell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Group: read Christmas stories, presenting traditions of different countries, word wall, time and weight lesson, shape preview, PE Lessons, sing and listen to music.</a:t>
            </a:r>
          </a:p>
          <a:p>
            <a:r>
              <a:rPr lang="en-US" dirty="0" smtClean="0"/>
              <a:t>Small Group: writing letters to Santa, group share of Christmas memories, characteristics of a good writer, weight of packages, </a:t>
            </a:r>
            <a:r>
              <a:rPr lang="en-US" dirty="0" err="1" smtClean="0"/>
              <a:t>Kahoot</a:t>
            </a:r>
            <a:r>
              <a:rPr lang="en-US" dirty="0" smtClean="0"/>
              <a:t> game</a:t>
            </a:r>
          </a:p>
          <a:p>
            <a:r>
              <a:rPr lang="en-US" dirty="0" smtClean="0"/>
              <a:t>Individual: research countries, writing stories, listen to reading, drawing Santa’s sleigh, art activities and word and PowerPoint writing/typing activities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Schedule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2" cy="692058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19200"/>
                <a:gridCol w="1365211"/>
                <a:gridCol w="1292205"/>
                <a:gridCol w="1292205"/>
                <a:gridCol w="1390771"/>
                <a:gridCol w="1292205"/>
                <a:gridCol w="1292205"/>
              </a:tblGrid>
              <a:tr h="655826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Morning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7725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Create</a:t>
                      </a:r>
                      <a:r>
                        <a:rPr lang="en-US" sz="1100" baseline="0" dirty="0" smtClean="0"/>
                        <a:t> Word Wall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Read Night before Christmas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Create Venn Diagram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Share</a:t>
                      </a:r>
                      <a:r>
                        <a:rPr lang="en-US" sz="1100" baseline="0" dirty="0" smtClean="0"/>
                        <a:t> Christmas traditions at home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Research a country and their Christmas traditions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Make Visual Board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Present Culture</a:t>
                      </a:r>
                      <a:r>
                        <a:rPr lang="en-US" sz="1100" baseline="0" dirty="0" smtClean="0"/>
                        <a:t> research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Christmas Poems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Read</a:t>
                      </a:r>
                      <a:r>
                        <a:rPr lang="en-US" sz="1100" baseline="0" dirty="0" smtClean="0"/>
                        <a:t> “How the </a:t>
                      </a:r>
                      <a:r>
                        <a:rPr lang="en-US" sz="1100" baseline="0" dirty="0" err="1" smtClean="0"/>
                        <a:t>Grinch</a:t>
                      </a:r>
                      <a:r>
                        <a:rPr lang="en-US" sz="1100" baseline="0" dirty="0" smtClean="0"/>
                        <a:t> Stole Christmas”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Identify feelings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Letters to Santa</a:t>
                      </a:r>
                      <a:endParaRPr lang="en-US" sz="1100" dirty="0"/>
                    </a:p>
                  </a:txBody>
                  <a:tcPr/>
                </a:tc>
              </a:tr>
              <a:tr h="10103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Time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Analog/Digital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Weigh packages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Observe/identify</a:t>
                      </a:r>
                      <a:r>
                        <a:rPr lang="en-US" sz="1200" baseline="0" dirty="0" smtClean="0"/>
                        <a:t> shapes of packages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Estimate</a:t>
                      </a:r>
                      <a:r>
                        <a:rPr lang="en-US" sz="1200" baseline="0" dirty="0" smtClean="0"/>
                        <a:t> lengths of packages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200" baseline="0" dirty="0" smtClean="0"/>
                        <a:t>Measure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Create Santa’s sleigh using shapes</a:t>
                      </a:r>
                    </a:p>
                    <a:p>
                      <a:pPr>
                        <a:buFont typeface="Arial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Finish creating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Measure</a:t>
                      </a:r>
                      <a:r>
                        <a:rPr lang="en-US" sz="1200" baseline="0" dirty="0" smtClean="0"/>
                        <a:t> and label sleigh </a:t>
                      </a:r>
                      <a:endParaRPr lang="en-US" sz="1200" dirty="0"/>
                    </a:p>
                  </a:txBody>
                  <a:tcPr/>
                </a:tc>
              </a:tr>
              <a:tr h="936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200" dirty="0" smtClean="0"/>
                        <a:t>Good</a:t>
                      </a:r>
                      <a:r>
                        <a:rPr lang="en-US" sz="1200" baseline="0" dirty="0" smtClean="0"/>
                        <a:t> citizen review/appropriate behavior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Students compare</a:t>
                      </a:r>
                      <a:r>
                        <a:rPr lang="en-US" sz="1100" baseline="0" dirty="0" smtClean="0"/>
                        <a:t> Christmas traditions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Research</a:t>
                      </a:r>
                      <a:r>
                        <a:rPr lang="en-US" sz="1100" baseline="0" dirty="0" smtClean="0"/>
                        <a:t> countries and their Christmas traditions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Create and compare</a:t>
                      </a:r>
                      <a:r>
                        <a:rPr lang="en-US" sz="1100" baseline="0" dirty="0" smtClean="0"/>
                        <a:t> Venn Diagram of Cultures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Create map</a:t>
                      </a:r>
                      <a:r>
                        <a:rPr lang="en-US" sz="1100" baseline="0" dirty="0" smtClean="0"/>
                        <a:t> of city of Santa’s travels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US" sz="1100" dirty="0"/>
                    </a:p>
                  </a:txBody>
                  <a:tcPr/>
                </a:tc>
              </a:tr>
              <a:tr h="629501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Afternoon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PE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Santa’s Sleigh Warm 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Healthy &amp; Unhealthy</a:t>
                      </a:r>
                      <a:r>
                        <a:rPr lang="en-US" sz="1100" baseline="0" dirty="0" smtClean="0"/>
                        <a:t> Christmas Food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“Snowball</a:t>
                      </a:r>
                      <a:r>
                        <a:rPr lang="en-US" sz="1100" baseline="0" dirty="0" smtClean="0"/>
                        <a:t> fight”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Snowball Dance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Reindeer Tag</a:t>
                      </a:r>
                      <a:endParaRPr lang="en-US" sz="1100" dirty="0"/>
                    </a:p>
                  </a:txBody>
                  <a:tcPr/>
                </a:tc>
              </a:tr>
              <a:tr h="9368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Speeds and</a:t>
                      </a:r>
                      <a:r>
                        <a:rPr lang="en-US" sz="1100" baseline="0" dirty="0" smtClean="0"/>
                        <a:t> Motions of Santa’s Sleigh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Life Cycle of gingerbread</a:t>
                      </a:r>
                      <a:r>
                        <a:rPr lang="en-US" sz="1100" baseline="0" dirty="0" smtClean="0"/>
                        <a:t> men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Why snow melts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Discover/create</a:t>
                      </a:r>
                      <a:r>
                        <a:rPr lang="en-US" sz="1100" baseline="0" dirty="0" smtClean="0"/>
                        <a:t> other ways to communicate with Santa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Habitat of Survival of Reindeer</a:t>
                      </a:r>
                      <a:endParaRPr lang="en-US" sz="1100" dirty="0"/>
                    </a:p>
                  </a:txBody>
                  <a:tcPr/>
                </a:tc>
              </a:tr>
              <a:tr h="9786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Art/Music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Sing</a:t>
                      </a:r>
                      <a:r>
                        <a:rPr lang="en-US" sz="1100" baseline="0" dirty="0" smtClean="0"/>
                        <a:t> Christmas Music/Play bells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Create gingerbread houses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Listen to Christmas Music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Snowflakes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Wood</a:t>
                      </a:r>
                      <a:r>
                        <a:rPr lang="en-US" sz="1100" baseline="0" dirty="0" smtClean="0"/>
                        <a:t> snowman ornaments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Create patterned Christmas trees</a:t>
                      </a:r>
                    </a:p>
                    <a:p>
                      <a:pPr>
                        <a:buFont typeface="Arial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100" dirty="0" smtClean="0"/>
                        <a:t>Reindeer art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Participation Physical Education, Music and grouping activities</a:t>
            </a:r>
          </a:p>
          <a:p>
            <a:r>
              <a:rPr lang="en-US" dirty="0" smtClean="0"/>
              <a:t>Portfolio of Art Projects</a:t>
            </a:r>
          </a:p>
          <a:p>
            <a:r>
              <a:rPr lang="en-US" dirty="0" smtClean="0"/>
              <a:t>Word study spelling test</a:t>
            </a:r>
          </a:p>
          <a:p>
            <a:r>
              <a:rPr lang="en-US" dirty="0" smtClean="0"/>
              <a:t>Checklists of presentation skills</a:t>
            </a:r>
          </a:p>
          <a:p>
            <a:r>
              <a:rPr lang="en-US" dirty="0" smtClean="0"/>
              <a:t>6+1 Writing Traits Assessment</a:t>
            </a:r>
          </a:p>
          <a:p>
            <a:r>
              <a:rPr lang="en-US" dirty="0" smtClean="0"/>
              <a:t>KWL Chart</a:t>
            </a:r>
          </a:p>
          <a:p>
            <a:r>
              <a:rPr lang="en-US" dirty="0" smtClean="0"/>
              <a:t>Informal observations</a:t>
            </a:r>
          </a:p>
          <a:p>
            <a:r>
              <a:rPr lang="en-US" dirty="0" smtClean="0"/>
              <a:t>Venn Diagram assessment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Literature Selections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Fiction: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Elf on the Shelf</a:t>
            </a:r>
            <a:r>
              <a:rPr lang="en-US" sz="2400" dirty="0" smtClean="0">
                <a:solidFill>
                  <a:srgbClr val="000000"/>
                </a:solidFill>
              </a:rPr>
              <a:t>, Carol V. </a:t>
            </a:r>
            <a:r>
              <a:rPr lang="en-US" sz="2400" dirty="0" err="1" smtClean="0">
                <a:solidFill>
                  <a:srgbClr val="000000"/>
                </a:solidFill>
              </a:rPr>
              <a:t>Aebersold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Chanda</a:t>
            </a:r>
            <a:r>
              <a:rPr lang="en-US" sz="2400" dirty="0" smtClean="0">
                <a:solidFill>
                  <a:srgbClr val="000000"/>
                </a:solidFill>
              </a:rPr>
              <a:t> A. Bell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The </a:t>
            </a:r>
            <a:r>
              <a:rPr lang="en-US" sz="2400" i="1" dirty="0" err="1" smtClean="0">
                <a:solidFill>
                  <a:srgbClr val="000000"/>
                </a:solidFill>
              </a:rPr>
              <a:t>Berenstein</a:t>
            </a:r>
            <a:r>
              <a:rPr lang="en-US" sz="2400" i="1" dirty="0" smtClean="0">
                <a:solidFill>
                  <a:srgbClr val="000000"/>
                </a:solidFill>
              </a:rPr>
              <a:t> Bears &amp; the Joy of Giving</a:t>
            </a:r>
            <a:r>
              <a:rPr lang="en-US" sz="2400" dirty="0" smtClean="0">
                <a:solidFill>
                  <a:srgbClr val="000000"/>
                </a:solidFill>
              </a:rPr>
              <a:t>, Jan &amp; Mike </a:t>
            </a:r>
            <a:r>
              <a:rPr lang="en-US" sz="2400" dirty="0" err="1" smtClean="0">
                <a:solidFill>
                  <a:srgbClr val="000000"/>
                </a:solidFill>
              </a:rPr>
              <a:t>Berenstain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Lil’ Rabbits Kwanzaa</a:t>
            </a:r>
            <a:r>
              <a:rPr lang="en-US" sz="2400" dirty="0" smtClean="0">
                <a:solidFill>
                  <a:srgbClr val="000000"/>
                </a:solidFill>
              </a:rPr>
              <a:t>, Donna L. Washington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How the </a:t>
            </a:r>
            <a:r>
              <a:rPr lang="en-US" sz="2400" i="1" dirty="0" err="1" smtClean="0">
                <a:solidFill>
                  <a:srgbClr val="000000"/>
                </a:solidFill>
              </a:rPr>
              <a:t>Grinch</a:t>
            </a:r>
            <a:r>
              <a:rPr lang="en-US" sz="2400" i="1" dirty="0" smtClean="0">
                <a:solidFill>
                  <a:srgbClr val="000000"/>
                </a:solidFill>
              </a:rPr>
              <a:t> Stole Christmas</a:t>
            </a:r>
            <a:r>
              <a:rPr lang="en-US" sz="2400" dirty="0" smtClean="0">
                <a:solidFill>
                  <a:srgbClr val="000000"/>
                </a:solidFill>
              </a:rPr>
              <a:t>, Dr. </a:t>
            </a:r>
            <a:r>
              <a:rPr lang="en-US" sz="2400" dirty="0" err="1" smtClean="0">
                <a:solidFill>
                  <a:srgbClr val="000000"/>
                </a:solidFill>
              </a:rPr>
              <a:t>Suess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Happy Hanukkah Corduroy</a:t>
            </a:r>
            <a:r>
              <a:rPr lang="en-US" sz="2400" dirty="0" smtClean="0">
                <a:solidFill>
                  <a:srgbClr val="000000"/>
                </a:solidFill>
              </a:rPr>
              <a:t>, Don Freeman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Olive the Other Reindeer</a:t>
            </a:r>
            <a:r>
              <a:rPr lang="en-US" sz="2400" dirty="0" smtClean="0">
                <a:solidFill>
                  <a:srgbClr val="000000"/>
                </a:solidFill>
              </a:rPr>
              <a:t>, Vivian Walsh &amp; J. Otto </a:t>
            </a:r>
            <a:r>
              <a:rPr lang="en-US" sz="2400" dirty="0" err="1" smtClean="0">
                <a:solidFill>
                  <a:srgbClr val="000000"/>
                </a:solidFill>
              </a:rPr>
              <a:t>Seibold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Dinosaurs Night Before Christmas</a:t>
            </a:r>
            <a:r>
              <a:rPr lang="en-US" sz="2400" dirty="0" smtClean="0">
                <a:solidFill>
                  <a:srgbClr val="000000"/>
                </a:solidFill>
              </a:rPr>
              <a:t>, Anne </a:t>
            </a:r>
            <a:r>
              <a:rPr lang="en-US" sz="2400" dirty="0" err="1" smtClean="0">
                <a:solidFill>
                  <a:srgbClr val="000000"/>
                </a:solidFill>
              </a:rPr>
              <a:t>Muecke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i="1" dirty="0" err="1" smtClean="0">
                <a:solidFill>
                  <a:srgbClr val="000000"/>
                </a:solidFill>
              </a:rPr>
              <a:t>Rockstar</a:t>
            </a:r>
            <a:r>
              <a:rPr lang="en-US" sz="2400" i="1" dirty="0" smtClean="0">
                <a:solidFill>
                  <a:srgbClr val="000000"/>
                </a:solidFill>
              </a:rPr>
              <a:t> Santa</a:t>
            </a:r>
            <a:r>
              <a:rPr lang="en-US" sz="2400" dirty="0" smtClean="0">
                <a:solidFill>
                  <a:srgbClr val="000000"/>
                </a:solidFill>
              </a:rPr>
              <a:t>, Gail Krause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Nonfiction: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The Night Before Christmas</a:t>
            </a:r>
            <a:r>
              <a:rPr lang="en-US" sz="2400" dirty="0" smtClean="0">
                <a:solidFill>
                  <a:srgbClr val="000000"/>
                </a:solidFill>
              </a:rPr>
              <a:t>, Clement Clarke Moore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The Polar Express</a:t>
            </a:r>
            <a:r>
              <a:rPr lang="en-US" sz="2400" dirty="0" smtClean="0">
                <a:solidFill>
                  <a:srgbClr val="000000"/>
                </a:solidFill>
              </a:rPr>
              <a:t>, Anne </a:t>
            </a:r>
            <a:r>
              <a:rPr lang="en-US" sz="2400" dirty="0" err="1" smtClean="0">
                <a:solidFill>
                  <a:srgbClr val="000000"/>
                </a:solidFill>
              </a:rPr>
              <a:t>Muecke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A Charlie Brown Christmas: The Making of a Tradition</a:t>
            </a:r>
            <a:r>
              <a:rPr lang="en-US" sz="2400" dirty="0" smtClean="0">
                <a:solidFill>
                  <a:srgbClr val="000000"/>
                </a:solidFill>
              </a:rPr>
              <a:t>, Charles M. Schulz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Christmas Around The World, </a:t>
            </a:r>
            <a:r>
              <a:rPr lang="en-US" sz="2400" dirty="0" smtClean="0">
                <a:solidFill>
                  <a:srgbClr val="000000"/>
                </a:solidFill>
              </a:rPr>
              <a:t>Dan Jackson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The Gifts of Santa</a:t>
            </a:r>
            <a:r>
              <a:rPr lang="en-US" sz="2400" dirty="0" smtClean="0">
                <a:solidFill>
                  <a:srgbClr val="000000"/>
                </a:solidFill>
              </a:rPr>
              <a:t>, Nancy Gonzales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595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take part in a thematic unit on the holiday of Christmas.  This unit will integrate reading and writing with social studies, science, mathematics, art, music and physical education content areas.</a:t>
            </a:r>
          </a:p>
          <a:p>
            <a:r>
              <a:rPr lang="en-US" dirty="0" smtClean="0"/>
              <a:t>Students will develop a deeper understanding of Christmas, not only how people in the US might celebrate, but other countries too.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Reading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Students will read two different versions of “The Night Before Christmas” and create a Venn Diagram of the similarities and differences.</a:t>
            </a:r>
          </a:p>
          <a:p>
            <a:pPr lvl="1"/>
            <a:r>
              <a:rPr lang="en-US" dirty="0" smtClean="0"/>
              <a:t>RL.9: Compare and contrast two versions of the same story and the adventures and experiences of the characters.</a:t>
            </a:r>
          </a:p>
          <a:p>
            <a:r>
              <a:rPr lang="en-US" dirty="0" smtClean="0"/>
              <a:t>The class will read “How the </a:t>
            </a:r>
            <a:r>
              <a:rPr lang="en-US" dirty="0" err="1" smtClean="0"/>
              <a:t>Grinch</a:t>
            </a:r>
            <a:r>
              <a:rPr lang="en-US" dirty="0" smtClean="0"/>
              <a:t> Stole Christmas” and students will identify the feelings told in the story.</a:t>
            </a:r>
          </a:p>
          <a:p>
            <a:pPr lvl="1"/>
            <a:r>
              <a:rPr lang="en-US" dirty="0" smtClean="0"/>
              <a:t>RL.4: Identify words or phrases in stories or poems that suggest feelings or appeal to the senses.</a:t>
            </a:r>
          </a:p>
          <a:p>
            <a:r>
              <a:rPr lang="en-US" dirty="0" smtClean="0"/>
              <a:t>Fill out a KWL chart before the books are read in class.</a:t>
            </a:r>
          </a:p>
          <a:p>
            <a:pPr lvl="1"/>
            <a:r>
              <a:rPr lang="en-US" dirty="0" smtClean="0"/>
              <a:t>RL.1: Ask and answer questions to demonstrate understanding of a text, referring explicitly to the text</a:t>
            </a:r>
          </a:p>
          <a:p>
            <a:r>
              <a:rPr lang="en-US" dirty="0" smtClean="0"/>
              <a:t>Divide students into small groups with different Christmas books. Students will write down what they think is going to happen based on the illustrations.</a:t>
            </a:r>
          </a:p>
          <a:p>
            <a:pPr lvl="1"/>
            <a:r>
              <a:rPr lang="en-US" dirty="0" smtClean="0"/>
              <a:t>RL.7 Use the illustrations and details in a text to describe its key features.</a:t>
            </a:r>
          </a:p>
          <a:p>
            <a:r>
              <a:rPr lang="en-US" dirty="0" smtClean="0"/>
              <a:t>Students will be given different types of Christmas poems. Class will review the difference between them. </a:t>
            </a:r>
          </a:p>
          <a:p>
            <a:pPr lvl="1"/>
            <a:r>
              <a:rPr lang="en-US" dirty="0" smtClean="0"/>
              <a:t>RL.5: Explain major differences between poems, drama and prose and refer to the structural elements of poems.</a:t>
            </a:r>
          </a:p>
          <a:p>
            <a:r>
              <a:rPr lang="en-US" dirty="0" smtClean="0"/>
              <a:t>Choose two different Christmas text’s that are told in different narrations. Students will compare and contrast the point of views.</a:t>
            </a:r>
          </a:p>
          <a:p>
            <a:pPr lvl="1"/>
            <a:r>
              <a:rPr lang="en-US" dirty="0" smtClean="0"/>
              <a:t>RL.6: Compare and contrast the point of view from which different stories are narrated.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Writing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Students join with older elementary and write letters to Santa and put in the local Newspaper</a:t>
            </a:r>
          </a:p>
          <a:p>
            <a:pPr lvl="1"/>
            <a:r>
              <a:rPr lang="en-US" dirty="0" smtClean="0"/>
              <a:t>W.6 explore a variety of digital tools to produce writing</a:t>
            </a:r>
          </a:p>
          <a:p>
            <a:r>
              <a:rPr lang="en-US" dirty="0" smtClean="0"/>
              <a:t>Students write about their favorite Christmas memory</a:t>
            </a:r>
          </a:p>
          <a:p>
            <a:pPr lvl="1"/>
            <a:r>
              <a:rPr lang="en-US" dirty="0" smtClean="0"/>
              <a:t>W.3: Write narratives to develop experiences</a:t>
            </a:r>
          </a:p>
          <a:p>
            <a:r>
              <a:rPr lang="en-US" dirty="0" smtClean="0"/>
              <a:t>Research a country and what traditions or events they do for Christmas. Maybe they don’t even have any</a:t>
            </a:r>
          </a:p>
          <a:p>
            <a:pPr lvl="1"/>
            <a:r>
              <a:rPr lang="en-US" dirty="0" smtClean="0"/>
              <a:t>W.7: Conduct short research project</a:t>
            </a:r>
          </a:p>
          <a:p>
            <a:r>
              <a:rPr lang="en-US" dirty="0" smtClean="0"/>
              <a:t>Students explain or show how other countries holiday celebrations are different and similar to theirs.</a:t>
            </a:r>
          </a:p>
          <a:p>
            <a:pPr lvl="1"/>
            <a:r>
              <a:rPr lang="en-US" dirty="0" smtClean="0"/>
              <a:t>W.2: Write informative/explanatory text examining a topic and convey ideas and information clearly</a:t>
            </a:r>
          </a:p>
          <a:p>
            <a:r>
              <a:rPr lang="en-US" dirty="0" smtClean="0"/>
              <a:t>Students write what they would do if they found Santa stuck in a chimney</a:t>
            </a:r>
          </a:p>
          <a:p>
            <a:r>
              <a:rPr lang="en-US" dirty="0" smtClean="0"/>
              <a:t>Students will write an opinion piece on why they like or dislike Christmas. They will include their reasoning with examples.</a:t>
            </a:r>
          </a:p>
          <a:p>
            <a:pPr lvl="1"/>
            <a:r>
              <a:rPr lang="en-US" dirty="0" smtClean="0"/>
              <a:t>W.1: Write opinion pieces in which they introduce the topic.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Speaking and Listening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Students will share their Christmas traditions at home pieces.</a:t>
            </a:r>
          </a:p>
          <a:p>
            <a:pPr lvl="1"/>
            <a:r>
              <a:rPr lang="en-US" dirty="0" smtClean="0"/>
              <a:t>SL.4: Tell a story or recount an experience with appropriate facts and relevant, descriptive details.</a:t>
            </a:r>
          </a:p>
          <a:p>
            <a:r>
              <a:rPr lang="en-US" dirty="0" smtClean="0"/>
              <a:t>Students will show visuals while presenting what they learned about the country they were assigned, describing how that country celebrates Christmas or other celebrations of the same sort .</a:t>
            </a:r>
          </a:p>
          <a:p>
            <a:pPr lvl="1"/>
            <a:r>
              <a:rPr lang="en-US" dirty="0" smtClean="0"/>
              <a:t>SL.4, SL.5: Describe people, places, things and events with relevant details; Add drawings or other visual displays to descriptions when appropriate to clarify ideas.</a:t>
            </a:r>
          </a:p>
          <a:p>
            <a:r>
              <a:rPr lang="en-US" dirty="0" smtClean="0"/>
              <a:t>Students will listen to reading on the computer</a:t>
            </a:r>
          </a:p>
          <a:p>
            <a:r>
              <a:rPr lang="en-US" dirty="0" smtClean="0"/>
              <a:t>Students will listen to to a story read by teacher and they will paraphrase a certain section</a:t>
            </a:r>
          </a:p>
          <a:p>
            <a:pPr lvl="1"/>
            <a:r>
              <a:rPr lang="en-US" dirty="0" smtClean="0"/>
              <a:t>SL.2: Paraphrase portions of a text read aloud or information presented</a:t>
            </a:r>
          </a:p>
          <a:p>
            <a:r>
              <a:rPr lang="en-US" dirty="0" smtClean="0"/>
              <a:t>Students will listen to other students while presenting and ask questions</a:t>
            </a:r>
          </a:p>
          <a:p>
            <a:pPr lvl="1"/>
            <a:r>
              <a:rPr lang="en-US" dirty="0" smtClean="0"/>
              <a:t>SL.2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Visually Representing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will create a Christmas word wall</a:t>
            </a:r>
          </a:p>
          <a:p>
            <a:r>
              <a:rPr lang="en-US" dirty="0" smtClean="0"/>
              <a:t>Students will display their narratives and writing activities</a:t>
            </a:r>
          </a:p>
          <a:p>
            <a:r>
              <a:rPr lang="en-US" dirty="0" smtClean="0"/>
              <a:t>Student will display their presentation visuals of their research</a:t>
            </a:r>
          </a:p>
          <a:p>
            <a:r>
              <a:rPr lang="en-US" dirty="0" smtClean="0"/>
              <a:t>Students create characteristics of what makes a good writer. Compile together and post on the wall.</a:t>
            </a:r>
          </a:p>
          <a:p>
            <a:r>
              <a:rPr lang="en-US" dirty="0" smtClean="0"/>
              <a:t>Students will display their art projects every week in artistic form.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will view their Christmas word wall</a:t>
            </a:r>
          </a:p>
          <a:p>
            <a:r>
              <a:rPr lang="en-US" dirty="0" smtClean="0"/>
              <a:t>Students will watch Polar Express</a:t>
            </a:r>
          </a:p>
          <a:p>
            <a:r>
              <a:rPr lang="en-US" dirty="0" smtClean="0"/>
              <a:t>Students will view other students artwork/projects</a:t>
            </a:r>
          </a:p>
          <a:p>
            <a:r>
              <a:rPr lang="en-US" dirty="0" smtClean="0"/>
              <a:t>Students will view pictures of gingerbread lifecycle</a:t>
            </a:r>
          </a:p>
          <a:p>
            <a:r>
              <a:rPr lang="en-US" dirty="0" smtClean="0"/>
              <a:t>Students will view their classmates writing creations</a:t>
            </a:r>
          </a:p>
          <a:p>
            <a:r>
              <a:rPr lang="en-US" dirty="0" smtClean="0"/>
              <a:t>Students will view visual representations of other culture’s Christmas traditions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Students understand why Santa’s sleigh can move at different speeds</a:t>
            </a:r>
          </a:p>
          <a:p>
            <a:pPr lvl="1"/>
            <a:r>
              <a:rPr lang="en-US" dirty="0" smtClean="0"/>
              <a:t>PS2.A : Forces and Motion</a:t>
            </a:r>
          </a:p>
          <a:p>
            <a:r>
              <a:rPr lang="en-US" dirty="0" smtClean="0"/>
              <a:t>Students know why the snow melts</a:t>
            </a:r>
          </a:p>
          <a:p>
            <a:pPr lvl="1"/>
            <a:r>
              <a:rPr lang="en-US" dirty="0" smtClean="0"/>
              <a:t>PS3.B Conservation of Energy and Energy Transfer</a:t>
            </a:r>
          </a:p>
          <a:p>
            <a:pPr lvl="1"/>
            <a:r>
              <a:rPr lang="en-US" dirty="0" smtClean="0"/>
              <a:t>ESS2.D Weather and Climate</a:t>
            </a:r>
          </a:p>
          <a:p>
            <a:r>
              <a:rPr lang="en-US" dirty="0" smtClean="0"/>
              <a:t>Students understand the habitat and survival of reindeer</a:t>
            </a:r>
          </a:p>
          <a:p>
            <a:pPr lvl="1"/>
            <a:r>
              <a:rPr lang="en-US" dirty="0" smtClean="0"/>
              <a:t>LS1.C: Organization for Matter and Energy Flow in Organisms</a:t>
            </a:r>
          </a:p>
          <a:p>
            <a:pPr lvl="1"/>
            <a:r>
              <a:rPr lang="en-US" dirty="0" smtClean="0"/>
              <a:t>LS1.A &amp; LS1.D</a:t>
            </a:r>
          </a:p>
          <a:p>
            <a:pPr lvl="1"/>
            <a:r>
              <a:rPr lang="en-US" dirty="0" smtClean="0"/>
              <a:t>LS1.B Growth and Development of Organisms</a:t>
            </a:r>
          </a:p>
          <a:p>
            <a:r>
              <a:rPr lang="en-US" dirty="0" smtClean="0"/>
              <a:t>Students discover other ways to communicate with Santa other than just letters</a:t>
            </a:r>
          </a:p>
          <a:p>
            <a:pPr lvl="1"/>
            <a:r>
              <a:rPr lang="en-US" dirty="0" smtClean="0"/>
              <a:t>PS4.C: Info. Tech. and Instrumentations</a:t>
            </a:r>
          </a:p>
          <a:p>
            <a:r>
              <a:rPr lang="en-US" dirty="0" smtClean="0"/>
              <a:t>Students know the life cycle of a gingerbread man</a:t>
            </a:r>
          </a:p>
          <a:p>
            <a:pPr lvl="1"/>
            <a:r>
              <a:rPr lang="en-US" dirty="0" smtClean="0">
                <a:hlinkClick r:id="rId2"/>
              </a:rPr>
              <a:t>http://www.theclassroomcreative.com/2012/12/christmas-writing-activities-for-kids/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1625</Words>
  <Application>Microsoft Office PowerPoint</Application>
  <PresentationFormat>On-screen Show (4:3)</PresentationFormat>
  <Paragraphs>214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Christmas Unit Literature Focus Unit      EDU 312 </vt:lpstr>
      <vt:lpstr>Literature Selections</vt:lpstr>
      <vt:lpstr>Theme Study</vt:lpstr>
      <vt:lpstr>Language Arts: Reading Activities</vt:lpstr>
      <vt:lpstr>Language Arts: Writing Activities</vt:lpstr>
      <vt:lpstr>Language Arts: Speaking and Listening Activities</vt:lpstr>
      <vt:lpstr>Language Arts: Visually Representing Activities</vt:lpstr>
      <vt:lpstr>Language Arts: Viewing</vt:lpstr>
      <vt:lpstr>Science Activities</vt:lpstr>
      <vt:lpstr>Mathematics Activities</vt:lpstr>
      <vt:lpstr>Social Studies Activities</vt:lpstr>
      <vt:lpstr>Music and Art Activities</vt:lpstr>
      <vt:lpstr>Physical Education Activities</vt:lpstr>
      <vt:lpstr>Technology</vt:lpstr>
      <vt:lpstr>Grouping Patterns</vt:lpstr>
      <vt:lpstr>Time Schedule</vt:lpstr>
      <vt:lpstr>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Literature Unit</dc:title>
  <dc:creator>TCP</dc:creator>
  <cp:lastModifiedBy>Admin</cp:lastModifiedBy>
  <cp:revision>84</cp:revision>
  <dcterms:created xsi:type="dcterms:W3CDTF">2015-12-08T23:45:59Z</dcterms:created>
  <dcterms:modified xsi:type="dcterms:W3CDTF">2015-12-09T18:49:14Z</dcterms:modified>
</cp:coreProperties>
</file>